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rriam-webster.com/thesaurus/hobbyist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3244a9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Having the students take notes is </a:t>
            </a:r>
            <a:r>
              <a:rPr lang="en"/>
              <a:t>recommended</a:t>
            </a:r>
            <a:r>
              <a:rPr lang="en"/>
              <a:t>. </a:t>
            </a:r>
            <a:endParaRPr/>
          </a:p>
        </p:txBody>
      </p:sp>
      <p:sp>
        <p:nvSpPr>
          <p:cNvPr id="89" name="Google Shape;89;g4d3244a91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8b851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8b851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a basic circuit is important here.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48b851cf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48b851c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48b851cf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48b851c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a basic circuit is important here.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8b851cf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8b851cf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a basic circuit is important here.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8b851cf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8b851cf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 huge deal when programming, as they are how the Arduino can control outside devices.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would be a good place to explain the </a:t>
            </a:r>
            <a:r>
              <a:rPr lang="en"/>
              <a:t>difference</a:t>
            </a:r>
            <a:r>
              <a:rPr lang="en"/>
              <a:t> between analog and digital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b851cf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b851c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8b851c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8b851c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8b851c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8b851c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8b851c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8b851c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8b851cf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8b851cf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3ac072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3ac07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are used in everything, such as engine control modules, toys, and appliances.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very inexpensive and great for specific tasks.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8b851cf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8b851cf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8b851cf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8b851cf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48b851cf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48b851cf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48b851cf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48b851cf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8b851cf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8b851cf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how to do this.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8b851c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48b851c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8b851cf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8b851cf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8b851cf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48b851cf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8b851cf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8b851cf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8b851c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8b851c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d3244a91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d3244a91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are used in everything, such as engine control modules, toys, and appliances.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very inexpensive and great for </a:t>
            </a:r>
            <a:r>
              <a:rPr lang="en"/>
              <a:t>specific </a:t>
            </a:r>
            <a:r>
              <a:rPr lang="en"/>
              <a:t>tasks.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8b851cf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8b851cf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8b851cf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8b851cf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8b851cf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8b851cf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8b851cf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8b851cf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8b851cf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8b851cf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8b851cf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8b851cf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goes in setup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8b851cf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48b851cf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goes in setup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8b851cf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8b851cf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8b851c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8b851c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8b851c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8b851c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3244a9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3244a9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hobbyist</a:t>
            </a:r>
            <a:r>
              <a:rPr lang="en"/>
              <a:t> is someone who </a:t>
            </a:r>
            <a:r>
              <a:rPr lang="en"/>
              <a:t>pursues</a:t>
            </a:r>
            <a:r>
              <a:rPr lang="en"/>
              <a:t> a particular hobby (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https://www.merriam-webster.com/thesaurus/hobbyist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cost about 10-20$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Arduinos and </a:t>
            </a:r>
            <a:r>
              <a:rPr lang="en"/>
              <a:t>their</a:t>
            </a:r>
            <a:r>
              <a:rPr lang="en"/>
              <a:t> popularity mean that </a:t>
            </a:r>
            <a:r>
              <a:rPr lang="en"/>
              <a:t>documentation</a:t>
            </a:r>
            <a:r>
              <a:rPr lang="en"/>
              <a:t> and examples of things people have built with them very common and easy to find.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48b851cf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48b851cf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8b851cf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8b851cf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</a:t>
            </a:r>
            <a:r>
              <a:rPr lang="en"/>
              <a:t>through</a:t>
            </a:r>
            <a:r>
              <a:rPr lang="en"/>
              <a:t> this with students. Project the IDE up, and type </a:t>
            </a:r>
            <a:r>
              <a:rPr lang="en"/>
              <a:t>their</a:t>
            </a:r>
            <a:r>
              <a:rPr lang="en"/>
              <a:t> suggestions, </a:t>
            </a:r>
            <a:r>
              <a:rPr lang="en"/>
              <a:t>explaining</a:t>
            </a:r>
            <a:r>
              <a:rPr lang="en"/>
              <a:t> and correcting </a:t>
            </a:r>
            <a:r>
              <a:rPr lang="en"/>
              <a:t>incorrect</a:t>
            </a:r>
            <a:r>
              <a:rPr lang="en"/>
              <a:t> ones.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them the correct code.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solution</a:t>
            </a:r>
            <a:r>
              <a:rPr lang="en"/>
              <a:t> to this is built into the IDE, under files-&gt;examples-&gt;blink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8b851cf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8b851cf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show what they just did, let them copy and modify it on their own machines.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8b851cf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8b851cf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48b851cf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48b851cf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8b851cf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8b851cf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48b851cf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48b851cf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8b851cf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8b851cf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8b851cf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8b851cf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use the last one as a base, and it may help to </a:t>
            </a:r>
            <a:r>
              <a:rPr lang="en"/>
              <a:t>walk</a:t>
            </a:r>
            <a:r>
              <a:rPr lang="en"/>
              <a:t> through this, as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in the file “PWM_LED”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8b851cf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8b851cf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8b851c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8b851c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online for some </a:t>
            </a:r>
            <a:r>
              <a:rPr lang="en"/>
              <a:t>examples</a:t>
            </a:r>
            <a:r>
              <a:rPr lang="en"/>
              <a:t> to show.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8b851cf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8b851cf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48b851cf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48b851cf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8b851cf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8b851cf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8b851c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8b851c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saved as “Digital_Read_Challenge”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8b851cf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8b851cf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8b851cf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8b851cf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then what a potentiometer is, if needed. 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8b851cf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8b851cf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48b851cf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48b851cf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“AnalogRead_Challenge”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8b851cf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8b851cf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8b851cf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8b851cf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8b851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8b851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8b851cf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8b851cf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8b851c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8b851c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8b851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48b851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under “SerialMonitor Challenge”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8b851cf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8b851cf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8b851c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8b851c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8b851cf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8b851cf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1750" y="4954191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1750" y="0"/>
            <a:ext cx="9080400" cy="1893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71550"/>
            <a:ext cx="2693194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1219200" y="1600200"/>
            <a:ext cx="76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" name="Google Shape;68;p14"/>
          <p:cNvCxnSpPr/>
          <p:nvPr/>
        </p:nvCxnSpPr>
        <p:spPr>
          <a:xfrm>
            <a:off x="1371600" y="2800350"/>
            <a:ext cx="77295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su_horizontal_color.png"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1400" y="4767263"/>
            <a:ext cx="1165621" cy="2619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152400" y="4824413"/>
            <a:ext cx="83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39725" y="205978"/>
            <a:ext cx="849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9372600" y="47434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6200" y="857250"/>
            <a:ext cx="9067800" cy="0"/>
          </a:xfrm>
          <a:prstGeom prst="straightConnector1">
            <a:avLst/>
          </a:prstGeom>
          <a:noFill/>
          <a:ln cap="rnd" cmpd="sng" w="57150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9" name="Google Shape;59;p13"/>
          <p:cNvSpPr/>
          <p:nvPr/>
        </p:nvSpPr>
        <p:spPr>
          <a:xfrm>
            <a:off x="31750" y="5060156"/>
            <a:ext cx="9080400" cy="83100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71725" y="1600200"/>
            <a:ext cx="8767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 to </a:t>
            </a:r>
            <a:r>
              <a:rPr lang="en"/>
              <a:t>Arduino</a:t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295400" y="3143250"/>
            <a:ext cx="4267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</a:pPr>
            <a:r>
              <a:rPr lang="en"/>
              <a:t>Ctrl+Alt+Elite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400" y="977675"/>
            <a:ext cx="3645875" cy="3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Ground Pins</a:t>
            </a:r>
            <a:endParaRPr sz="30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n"/>
              <a:t>The Arduino Uno has three ground pins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These are needed to Complete a circuit!</a:t>
            </a:r>
            <a:endParaRPr/>
          </a:p>
        </p:txBody>
      </p:sp>
      <p:cxnSp>
        <p:nvCxnSpPr>
          <p:cNvPr id="155" name="Google Shape;155;p28"/>
          <p:cNvCxnSpPr/>
          <p:nvPr/>
        </p:nvCxnSpPr>
        <p:spPr>
          <a:xfrm>
            <a:off x="6493375" y="977675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8"/>
          <p:cNvCxnSpPr/>
          <p:nvPr/>
        </p:nvCxnSpPr>
        <p:spPr>
          <a:xfrm flipH="1" rot="10800000">
            <a:off x="7146300" y="4081225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8"/>
          <p:cNvCxnSpPr/>
          <p:nvPr/>
        </p:nvCxnSpPr>
        <p:spPr>
          <a:xfrm flipH="1" rot="10800000">
            <a:off x="7277625" y="4081225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Arduino: Pins and Ports: Reset Button</a:t>
            </a:r>
            <a:endParaRPr sz="2900"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reset button does what it says, resets the Arduino Uno. </a:t>
            </a:r>
            <a:endParaRPr/>
          </a:p>
          <a:p>
            <a:pPr indent="0" lvl="0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725" y="1035278"/>
            <a:ext cx="3401850" cy="340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9"/>
          <p:cNvCxnSpPr/>
          <p:nvPr/>
        </p:nvCxnSpPr>
        <p:spPr>
          <a:xfrm>
            <a:off x="5473650" y="840775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The LED</a:t>
            </a:r>
            <a:endParaRPr sz="30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LED can be controlled by the user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Digital Pin 13, more info on this later. 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53138" y="2118162"/>
            <a:ext cx="4190250" cy="155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30"/>
          <p:cNvCxnSpPr/>
          <p:nvPr/>
        </p:nvCxnSpPr>
        <p:spPr>
          <a:xfrm>
            <a:off x="5192175" y="3519150"/>
            <a:ext cx="995100" cy="60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Voltage Pins</a:t>
            </a:r>
            <a:endParaRPr sz="3000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3.3v and 5v pins are used to power external devices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5v pin can also be used to power the Arduino itself. This is not </a:t>
            </a:r>
            <a:r>
              <a:rPr lang="en"/>
              <a:t>recommended</a:t>
            </a:r>
            <a:r>
              <a:rPr lang="en"/>
              <a:t>, however. 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00" y="993178"/>
            <a:ext cx="4210000" cy="2131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1"/>
          <p:cNvCxnSpPr/>
          <p:nvPr/>
        </p:nvCxnSpPr>
        <p:spPr>
          <a:xfrm rot="10800000">
            <a:off x="6086325" y="2999850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1"/>
          <p:cNvSpPr txBox="1"/>
          <p:nvPr/>
        </p:nvSpPr>
        <p:spPr>
          <a:xfrm>
            <a:off x="6259450" y="4384500"/>
            <a:ext cx="73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5v</a:t>
            </a:r>
            <a:endParaRPr/>
          </a:p>
        </p:txBody>
      </p:sp>
      <p:cxnSp>
        <p:nvCxnSpPr>
          <p:cNvPr id="183" name="Google Shape;183;p31"/>
          <p:cNvCxnSpPr/>
          <p:nvPr/>
        </p:nvCxnSpPr>
        <p:spPr>
          <a:xfrm flipH="1" rot="10800000">
            <a:off x="5545413" y="3048625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1"/>
          <p:cNvSpPr txBox="1"/>
          <p:nvPr/>
        </p:nvSpPr>
        <p:spPr>
          <a:xfrm>
            <a:off x="5350713" y="4433275"/>
            <a:ext cx="73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r>
              <a:rPr lang="en"/>
              <a:t>v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Digital Pins</a:t>
            </a:r>
            <a:endParaRPr sz="3000"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39200" y="1200150"/>
            <a:ext cx="6756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14 digital pins on the Arduino Uno, numbered 0-13.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These pins can be controlled by software, to either on, or off.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They can also be used as inputs.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will come back to these when we talk about programming the Arduino. 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78750" y="2289075"/>
            <a:ext cx="3483450" cy="12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Analog Pins</a:t>
            </a:r>
            <a:endParaRPr sz="3000"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39200" y="1200150"/>
            <a:ext cx="6756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6 analog input pins, numbered A0-A6.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These can read an analog (smooth) signal into the Arduino.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will come back to these. 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05450" y="1809750"/>
            <a:ext cx="31432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Uno: Giving it Power pt 1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four ways to power an Arduino Uno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USB jack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Barrel Jack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VIN pin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5v and Ground pins</a:t>
            </a:r>
            <a:r>
              <a:rPr lang="en"/>
              <a:t> (Not recommended)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Barrel Jack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39201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barrel jack is one of the </a:t>
            </a:r>
            <a:r>
              <a:rPr lang="en"/>
              <a:t>simpler</a:t>
            </a:r>
            <a:r>
              <a:rPr lang="en"/>
              <a:t> ways to power the Arduino Uno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can use any source between 7-12 volts.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 9 volt battery is the most common. 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00" y="840778"/>
            <a:ext cx="3748000" cy="37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5"/>
          <p:cNvCxnSpPr/>
          <p:nvPr/>
        </p:nvCxnSpPr>
        <p:spPr>
          <a:xfrm>
            <a:off x="4874900" y="2798050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5V and Ground Pins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39200" y="1200150"/>
            <a:ext cx="4209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also power the arduino through the 5V and Ground pins, making a complete circuit.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only works with a 5v supply, higher can kill the Arduino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is rarely used. 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00" y="993178"/>
            <a:ext cx="4210000" cy="2131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6"/>
          <p:cNvCxnSpPr/>
          <p:nvPr/>
        </p:nvCxnSpPr>
        <p:spPr>
          <a:xfrm rot="10800000">
            <a:off x="6402175" y="3048625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6"/>
          <p:cNvCxnSpPr/>
          <p:nvPr/>
        </p:nvCxnSpPr>
        <p:spPr>
          <a:xfrm flipH="1" rot="10800000">
            <a:off x="5725888" y="3048625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VIN pin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39200" y="1200150"/>
            <a:ext cx="4209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use the VIN and Ground pins as another way to power the Arduino Uno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uses between 7 and 12 volts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 9v battery is </a:t>
            </a:r>
            <a:r>
              <a:rPr lang="en"/>
              <a:t>recommended</a:t>
            </a:r>
            <a:r>
              <a:rPr lang="en"/>
              <a:t> and common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00" y="993178"/>
            <a:ext cx="4210000" cy="2131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7"/>
          <p:cNvCxnSpPr/>
          <p:nvPr/>
        </p:nvCxnSpPr>
        <p:spPr>
          <a:xfrm rot="10800000">
            <a:off x="6830800" y="3048625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7"/>
          <p:cNvCxnSpPr/>
          <p:nvPr/>
        </p:nvCxnSpPr>
        <p:spPr>
          <a:xfrm flipH="1" rot="10800000">
            <a:off x="6199638" y="3048625"/>
            <a:ext cx="346200" cy="1471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Arduino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will learn </a:t>
            </a:r>
            <a:r>
              <a:rPr lang="en"/>
              <a:t>about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The Arduino Uno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The Arduino Uno’s pins and other ports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Delivering Power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The Arduino IDE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Outputs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Inputs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The serial monitor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USB port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39206" y="1200150"/>
            <a:ext cx="43194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Finally</a:t>
            </a:r>
            <a:r>
              <a:rPr lang="en"/>
              <a:t>, the Arduino Uno has a USB type B input.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can be connected to a computer, such as a laptop to deliver power.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50" y="760128"/>
            <a:ext cx="3834525" cy="383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8"/>
          <p:cNvCxnSpPr/>
          <p:nvPr/>
        </p:nvCxnSpPr>
        <p:spPr>
          <a:xfrm>
            <a:off x="4788375" y="1067325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</a:t>
            </a:r>
            <a:r>
              <a:rPr lang="en"/>
              <a:t>control</a:t>
            </a:r>
            <a:r>
              <a:rPr lang="en"/>
              <a:t> the Arduino?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Now that we know what pins the arduino has, how do we control them?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With Code!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But we need a way to get code from the computer to the Arduino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is one of the uses for the USB Cable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39202" y="1200150"/>
            <a:ext cx="665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open the IDE by clicking on the icon that looks like the one to the side.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should be on your desktop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If not, you can find it by pressing the windows key, and typing “Arduino IDE”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363" y="1200150"/>
            <a:ext cx="14954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39200" y="1200150"/>
            <a:ext cx="5530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n"/>
              <a:t>Here is what it looks like once you open the IDE.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is a new file, but there are a few things we need to do before we can upload code to the UNO. 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700" y="1084976"/>
            <a:ext cx="2876375" cy="3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Setting Up.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39200" y="1200150"/>
            <a:ext cx="8229600" cy="22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only two settings that need to be changed or checked.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They are both under Tools on the ribbon.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50" y="3432450"/>
            <a:ext cx="7551875" cy="127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42"/>
          <p:cNvCxnSpPr/>
          <p:nvPr/>
        </p:nvCxnSpPr>
        <p:spPr>
          <a:xfrm flipH="1">
            <a:off x="2639300" y="3692225"/>
            <a:ext cx="346200" cy="1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Setting Up.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39205" y="1200150"/>
            <a:ext cx="4463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Check that Arduino/Genuino Uno is the selected board.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427" y="959775"/>
            <a:ext cx="3807417" cy="363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3"/>
          <p:cNvCxnSpPr/>
          <p:nvPr/>
        </p:nvCxnSpPr>
        <p:spPr>
          <a:xfrm flipH="1" rot="10800000">
            <a:off x="4846025" y="3340050"/>
            <a:ext cx="346200" cy="4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Setting Up.</a:t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39205" y="1200150"/>
            <a:ext cx="4463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Check the port settings, and make sure the board you are using is selected.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427" y="959775"/>
            <a:ext cx="3807417" cy="363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44"/>
          <p:cNvCxnSpPr/>
          <p:nvPr/>
        </p:nvCxnSpPr>
        <p:spPr>
          <a:xfrm flipH="1" rot="10800000">
            <a:off x="4846025" y="3588225"/>
            <a:ext cx="346200" cy="4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Important Buttons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339206" y="1200150"/>
            <a:ext cx="4420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Verify: This is used to make sure your code is correct, it will tell you about any errors.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Upload: This button checks and then uploads code to the Arduino, if there are no errors.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New: This opens a new file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Open: This opens an existing file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Save: This saves the current file</a:t>
            </a:r>
            <a:endParaRPr sz="210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88" y="1200138"/>
            <a:ext cx="423862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4889300" y="2257425"/>
            <a:ext cx="3807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r>
              <a:rPr lang="en" sz="3200"/>
              <a:t>1     2      3     4     5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Setup and Loop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two functions within a new file that are important to understand.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setup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loop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981" y="2232375"/>
            <a:ext cx="5649537" cy="23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Setup</a:t>
            </a:r>
            <a:endParaRPr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39200" y="1200150"/>
            <a:ext cx="8229600" cy="98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loop function contains code that is only run once, when the Arduino first powers on.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32" y="2187225"/>
            <a:ext cx="5958875" cy="249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7"/>
          <p:cNvCxnSpPr/>
          <p:nvPr/>
        </p:nvCxnSpPr>
        <p:spPr>
          <a:xfrm flipH="1" rot="10800000">
            <a:off x="360950" y="2353550"/>
            <a:ext cx="631800" cy="6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microcontroller is like a small computer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They are typically designed to accomplish a single task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They normally operate without human input, and are used to  control other electronics.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IDE: Loop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6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The setup function </a:t>
            </a:r>
            <a:r>
              <a:rPr lang="en" sz="2700"/>
              <a:t>contains</a:t>
            </a:r>
            <a:r>
              <a:rPr lang="en" sz="2700"/>
              <a:t> code that run over and over. This is where code that makes decisions goes. </a:t>
            </a:r>
            <a:endParaRPr sz="2700"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32" y="2571750"/>
            <a:ext cx="5958875" cy="249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48"/>
          <p:cNvCxnSpPr/>
          <p:nvPr/>
        </p:nvCxnSpPr>
        <p:spPr>
          <a:xfrm flipH="1" rot="10800000">
            <a:off x="676775" y="4091625"/>
            <a:ext cx="631800" cy="6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Arduino Uno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To program the Uno, we need to know the commands it uses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Luckily</a:t>
            </a:r>
            <a:r>
              <a:rPr lang="en"/>
              <a:t>, you can do a great many things with only some basic commands, and control logic.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Pinmode and Input vs Output</a:t>
            </a:r>
            <a:endParaRPr/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n"/>
              <a:t>What is an Input or an Output?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An input is getting information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You listening to us teach is you getting input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means that Information is going 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An output is giving out information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Us teaching is us giving output.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Information is coming OUT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Pinmode and Input vs Output</a:t>
            </a:r>
            <a:endParaRPr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n"/>
              <a:t>The first basic command is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arg2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a pin number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 2 is either INPUT or OUTPUT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arguments you use depends on what you need.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are telling each pin what to expect.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Pinmode and Input vs Output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For example, if we wanted to use pin 13 as an Input, we would type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(13,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if we wanted pin 11 as an output?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(12, </a:t>
            </a:r>
            <a:r>
              <a:rPr lang="en" sz="2800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would we do if we wanted to use pin 3 as an input? What about as an output?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Pinmode and Input vs Output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 </a:t>
            </a:r>
            <a:r>
              <a:rPr lang="en">
                <a:solidFill>
                  <a:srgbClr val="000000"/>
                </a:solidFill>
              </a:rPr>
              <a:t>command only needs to be run once per pin.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">
                <a:solidFill>
                  <a:srgbClr val="000000"/>
                </a:solidFill>
              </a:rPr>
              <a:t>So, What function would this go in? Setup or loop?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Pinmode and Input vs Output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 </a:t>
            </a:r>
            <a:r>
              <a:rPr lang="en">
                <a:solidFill>
                  <a:srgbClr val="000000"/>
                </a:solidFill>
              </a:rPr>
              <a:t>command only need to be run once per pin.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">
                <a:solidFill>
                  <a:srgbClr val="000000"/>
                </a:solidFill>
              </a:rPr>
              <a:t>So, What function would this go in? Setup or loop?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// put your setup code here, to run once: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(12, </a:t>
            </a:r>
            <a:r>
              <a:rPr lang="en" sz="1800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about pins and variables</a:t>
            </a:r>
            <a:endParaRPr/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It is worth noting that a pin number, since it is just that, a number, can be stored in a variable of type 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>
              <a:solidFill>
                <a:srgbClr val="76A5A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urier New"/>
              <a:buChar char="•"/>
            </a:pP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led_pin = 13;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urier New"/>
              <a:buChar char="•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(led_pin,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fact, using variables to refer to pins is recommended.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igitalWrite</a:t>
            </a:r>
            <a:endParaRPr/>
          </a:p>
        </p:txBody>
      </p:sp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Now, let’s introduce the second basic command,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(arg1, arg2);</a:t>
            </a:r>
            <a:endParaRPr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a digital pin number, 0-13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Arg2 is the keyword 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HIGH </a:t>
            </a:r>
            <a:r>
              <a:rPr lang="en"/>
              <a:t>or 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Think of this like a light switch, where 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/>
              <a:t> means on, and </a:t>
            </a: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LOW </a:t>
            </a:r>
            <a:r>
              <a:rPr lang="en"/>
              <a:t>means off.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lets us control things, like and LED!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digitalWrite</a:t>
            </a:r>
            <a:endParaRPr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If we wanted to turn pin 12 on, we would use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(13,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/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(13,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/>
              <a:t>to turn it off.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Remember variables!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urier New"/>
              <a:buChar char="•"/>
            </a:pPr>
            <a:r>
              <a:rPr lang="en">
                <a:solidFill>
                  <a:srgbClr val="76A5A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led_pin = 13;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urier New"/>
              <a:buChar char="•"/>
            </a:pP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(led_pin,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can go in either setup or loop, depending on needs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Uno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39194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is an Arduino Uno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is a microcontroller that is very popular with </a:t>
            </a:r>
            <a:r>
              <a:rPr lang="en"/>
              <a:t>hobbyists</a:t>
            </a:r>
            <a:r>
              <a:rPr lang="en"/>
              <a:t> 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is inexpensive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Arduino Uno has a huge amount of support online to help out!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594" y="898441"/>
            <a:ext cx="3997921" cy="39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</a:t>
            </a:r>
            <a:endParaRPr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</a:t>
            </a:r>
            <a:r>
              <a:rPr lang="en"/>
              <a:t> command is </a:t>
            </a:r>
            <a:r>
              <a:rPr lang="en"/>
              <a:t> very simple, it makes the arduino wait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an amount of Milliseconds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1 millisecond is 1/1000th of a second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 to make the arduino wait 1 second, we would use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(1000);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blinking LED</a:t>
            </a:r>
            <a:endParaRPr/>
          </a:p>
        </p:txBody>
      </p:sp>
      <p:sp>
        <p:nvSpPr>
          <p:cNvPr id="379" name="Google Shape;379;p59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For this small project, </a:t>
            </a:r>
            <a:r>
              <a:rPr lang="en"/>
              <a:t>let's</a:t>
            </a:r>
            <a:r>
              <a:rPr lang="en"/>
              <a:t> make the arduino blink its onboard led, which is controlled by any command that controls pin 13, blink.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Stays on for one second, then off for 1, repeat.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blinking LED</a:t>
            </a:r>
            <a:endParaRPr/>
          </a:p>
        </p:txBody>
      </p:sp>
      <p:sp>
        <p:nvSpPr>
          <p:cNvPr id="385" name="Google Shape;385;p60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Modify the previous example to make the LED only stay off for ½ a second.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vs Digital</a:t>
            </a:r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Digital and Analog, in a basic sense, are two </a:t>
            </a:r>
            <a:r>
              <a:rPr lang="en"/>
              <a:t>different</a:t>
            </a:r>
            <a:r>
              <a:rPr lang="en"/>
              <a:t> types of information.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Digital information is like a staircase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There are discrete points along it, it is not smooth.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Analog information is like a ramp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It smoothly goes from the base to the top, with no sudden jumps.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vs Digital</a:t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n"/>
              <a:t>The real world is largely analog. The day is more than just “Bright” or “Dark”, there are things in between, a smooth change in brightness </a:t>
            </a:r>
            <a:r>
              <a:rPr lang="en"/>
              <a:t>throughout</a:t>
            </a:r>
            <a:r>
              <a:rPr lang="en"/>
              <a:t> the day, or like with a dimmer switch.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Computers, however, are purely digital, they operate </a:t>
            </a:r>
            <a:r>
              <a:rPr lang="en"/>
              <a:t>exclusively</a:t>
            </a:r>
            <a:r>
              <a:rPr lang="en"/>
              <a:t> with only “on” or “off”, like a common lightswitch.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and analogWrite</a:t>
            </a:r>
            <a:endParaRPr/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But! Computers can try to “cheat”, using something called Pulse Width Modulation (PWM).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Think of this as the computer rapidly turning the pin on and off, much faster than we can see.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can be used to “fake” a smooth transition. 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PWM and analogWrite</a:t>
            </a:r>
            <a:endParaRPr/>
          </a:p>
        </p:txBody>
      </p:sp>
      <p:sp>
        <p:nvSpPr>
          <p:cNvPr id="409" name="Google Shape;409;p64"/>
          <p:cNvSpPr txBox="1"/>
          <p:nvPr>
            <p:ph idx="1" type="body"/>
          </p:nvPr>
        </p:nvSpPr>
        <p:spPr>
          <a:xfrm>
            <a:off x="339203" y="1200150"/>
            <a:ext cx="6264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Arduino has support for PWM.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Some of the digital pins have a ~ next to the number, this means that pin supports PWM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Pins 3,5,6,9,10, and 11 support it.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How do we control PWM?</a:t>
            </a:r>
            <a:endParaRPr/>
          </a:p>
        </p:txBody>
      </p:sp>
      <p:pic>
        <p:nvPicPr>
          <p:cNvPr id="410" name="Google Shape;4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05100" y="2333550"/>
            <a:ext cx="3483450" cy="12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and analogWrite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can control PWM with the command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arg2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a pin that supports PWM (has a ~ next to it)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Arg2 is a number between 0 and 255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0 means all off, and 255 means all on.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is like deciding how much time the “lightswitch” is on, with 0 bieng never, and 255 being “always”.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Challenge</a:t>
            </a:r>
            <a:endParaRPr/>
          </a:p>
        </p:txBody>
      </p:sp>
      <p:sp>
        <p:nvSpPr>
          <p:cNvPr id="422" name="Google Shape;422;p66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 the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(arg1,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arg2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/>
              <a:t>and the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commands to make an LED on pin 11 change to three different brightnesses every 1/4th of a second, and repeat.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connect the LED directly to 11 and the nearby ground.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Remember, the long leg goes to ground.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428" name="Google Shape;428;p67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Now you should understand how outputs from the Arduino work, so let’s talk about inputs.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two types of inputs, just like there are two types of outputs, Digital and Analog.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kinds of things can we build?	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Almost anything!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Read</a:t>
            </a:r>
            <a:endParaRPr/>
          </a:p>
        </p:txBody>
      </p:sp>
      <p:sp>
        <p:nvSpPr>
          <p:cNvPr id="434" name="Google Shape;434;p68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command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is used to read in the “state” of one of the digital pins.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a digital pin number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Think of it as checking a light switch and seeing if is on or off.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It returns either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HIGH </a:t>
            </a:r>
            <a:r>
              <a:rPr lang="en"/>
              <a:t>or </a:t>
            </a:r>
            <a:r>
              <a:rPr lang="en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Read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Remember the == operator?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It was used to check if one thing equalled another thing,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3 == 4, FALSE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3==3, TRUE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It was used with if statements,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If (3 == 3)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//code here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Read</a:t>
            </a:r>
            <a:endParaRPr/>
          </a:p>
        </p:txBody>
      </p:sp>
      <p:sp>
        <p:nvSpPr>
          <p:cNvPr id="446" name="Google Shape;446;p70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can use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and if </a:t>
            </a:r>
            <a:r>
              <a:rPr lang="en"/>
              <a:t>statements together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 (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(13) == </a:t>
            </a:r>
            <a:r>
              <a:rPr lang="en" sz="2400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	 //code here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DigitalRead</a:t>
            </a:r>
            <a:endParaRPr/>
          </a:p>
        </p:txBody>
      </p:sp>
      <p:sp>
        <p:nvSpPr>
          <p:cNvPr id="452" name="Google Shape;452;p71"/>
          <p:cNvSpPr txBox="1"/>
          <p:nvPr>
            <p:ph idx="1" type="body"/>
          </p:nvPr>
        </p:nvSpPr>
        <p:spPr>
          <a:xfrm>
            <a:off x="339187" y="1200150"/>
            <a:ext cx="8062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Using the attached wiring diagram, write an arduino program that makes the LED turn on when the button is pressed. </a:t>
            </a:r>
            <a:endParaRPr sz="2200"/>
          </a:p>
        </p:txBody>
      </p:sp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99" y="2139525"/>
            <a:ext cx="3817150" cy="2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AnalogRead</a:t>
            </a:r>
            <a:endParaRPr sz="3000"/>
          </a:p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339200" y="1200150"/>
            <a:ext cx="6756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Like how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can be used on the digital pins, the analog pins have their own function,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endParaRPr/>
          </a:p>
          <a:p>
            <a:pPr indent="-3810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"/>
              <a:t> Arg1 is an analog pin, A0-A5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This returns an integer between 0 and 1023. </a:t>
            </a:r>
            <a:endParaRPr/>
          </a:p>
        </p:txBody>
      </p:sp>
      <p:pic>
        <p:nvPicPr>
          <p:cNvPr id="460" name="Google Shape;4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05450" y="1809750"/>
            <a:ext cx="31432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AnalogRead</a:t>
            </a:r>
            <a:endParaRPr/>
          </a:p>
        </p:txBody>
      </p:sp>
      <p:sp>
        <p:nvSpPr>
          <p:cNvPr id="466" name="Google Shape;466;p73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analog pins work by </a:t>
            </a:r>
            <a:r>
              <a:rPr lang="en"/>
              <a:t>receiving</a:t>
            </a:r>
            <a:r>
              <a:rPr lang="en"/>
              <a:t> a voltage between 0v and 5v, and converting that into a number between 0 and 1023.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Like recording how bright it is as a number between 1 and 10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For example, a potentiometer lets </a:t>
            </a:r>
            <a:r>
              <a:rPr lang="en"/>
              <a:t>through</a:t>
            </a:r>
            <a:r>
              <a:rPr lang="en"/>
              <a:t> a </a:t>
            </a:r>
            <a:r>
              <a:rPr lang="en"/>
              <a:t>different</a:t>
            </a:r>
            <a:r>
              <a:rPr lang="en"/>
              <a:t> amount of voltage based on what position it is in.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AnalogRead</a:t>
            </a:r>
            <a:endParaRPr/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can use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and if statements together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if (</a:t>
            </a:r>
            <a:r>
              <a:rPr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(A0) &gt; </a:t>
            </a:r>
            <a:r>
              <a:rPr lang="en" sz="2400">
                <a:solidFill>
                  <a:srgbClr val="45818E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	 //code here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Read Challenge</a:t>
            </a:r>
            <a:endParaRPr/>
          </a:p>
        </p:txBody>
      </p:sp>
      <p:sp>
        <p:nvSpPr>
          <p:cNvPr id="478" name="Google Shape;478;p75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Using the attached wire diagram, make a program that changes the brightness of the LED based on the potentiometers position. </a:t>
            </a:r>
            <a:endParaRPr/>
          </a:p>
        </p:txBody>
      </p:sp>
      <p:pic>
        <p:nvPicPr>
          <p:cNvPr id="479" name="Google Shape;4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00" y="2719876"/>
            <a:ext cx="3575873" cy="21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information out of the Arduino</a:t>
            </a:r>
            <a:endParaRPr/>
          </a:p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another thing you need to know how to do, get information out of the Arduino in as easy to read way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Serial Monitor</a:t>
            </a:r>
            <a:endParaRPr/>
          </a:p>
        </p:txBody>
      </p:sp>
      <p:sp>
        <p:nvSpPr>
          <p:cNvPr id="491" name="Google Shape;491;p77"/>
          <p:cNvSpPr txBox="1"/>
          <p:nvPr>
            <p:ph idx="1" type="body"/>
          </p:nvPr>
        </p:nvSpPr>
        <p:spPr>
          <a:xfrm>
            <a:off x="339202" y="1200150"/>
            <a:ext cx="6769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arduino has a serial monitor, it is a place where the arduino can print out text and such for us to read.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open it by clicking the magnifying glass in the top right corner. </a:t>
            </a:r>
            <a:endParaRPr/>
          </a:p>
        </p:txBody>
      </p:sp>
      <p:pic>
        <p:nvPicPr>
          <p:cNvPr id="492" name="Google Shape;4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100" y="1200138"/>
            <a:ext cx="14097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Specifics about the Arduino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39206" y="1200150"/>
            <a:ext cx="4377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Arduino has many parts and components!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But, they are all pretty simple.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606" y="993178"/>
            <a:ext cx="3997921" cy="39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Serial Monitor</a:t>
            </a:r>
            <a:endParaRPr/>
          </a:p>
        </p:txBody>
      </p:sp>
      <p:sp>
        <p:nvSpPr>
          <p:cNvPr id="498" name="Google Shape;498;p78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But, how do we use it?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There are several steps to using the serial monitor, but they are all very simple.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First, you place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in the setup function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the rate at which information is transmitted, 9600 is the most common.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Serial Monitor</a:t>
            </a:r>
            <a:endParaRPr/>
          </a:p>
        </p:txBody>
      </p:sp>
      <p:sp>
        <p:nvSpPr>
          <p:cNvPr id="504" name="Google Shape;504;p79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Then we use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to print information to the monitor. 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Arg1 is what we want to print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Text in the for “text we want to print”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 variable, such as led_pin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 function, such as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</a:t>
            </a:r>
            <a:endParaRPr sz="12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Or ‘\n’ which print a newline, like hitting enter in a word document.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Monitor Challenge</a:t>
            </a:r>
            <a:endParaRPr/>
          </a:p>
        </p:txBody>
      </p:sp>
      <p:sp>
        <p:nvSpPr>
          <p:cNvPr id="510" name="Google Shape;510;p80"/>
          <p:cNvSpPr txBox="1"/>
          <p:nvPr>
            <p:ph idx="1" type="body"/>
          </p:nvPr>
        </p:nvSpPr>
        <p:spPr>
          <a:xfrm>
            <a:off x="339212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Using the attached diagram, make the arduino print out the value of 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(arg1); </a:t>
            </a:r>
            <a:r>
              <a:rPr lang="en"/>
              <a:t>on the potentiometer.</a:t>
            </a:r>
            <a:endParaRPr/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76" y="2271775"/>
            <a:ext cx="3355275" cy="224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Arduino</a:t>
            </a:r>
            <a:r>
              <a:rPr lang="en"/>
              <a:t>: Pins and Ports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39206" y="1200150"/>
            <a:ext cx="4438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Arduino Uno has a variety of ports and pins that can be used.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are going to cover the most important ones. 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106" y="993178"/>
            <a:ext cx="3997921" cy="39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Arduino</a:t>
            </a:r>
            <a:r>
              <a:rPr lang="en"/>
              <a:t>: Pins and Ports: USB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Uno has a USB type B port.</a:t>
            </a:r>
            <a:endParaRPr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This is used to connect to a computer and upload new instructions, or code to the </a:t>
            </a:r>
            <a:r>
              <a:rPr lang="en"/>
              <a:t>Arduino</a:t>
            </a:r>
            <a:r>
              <a:rPr lang="en"/>
              <a:t>. </a:t>
            </a:r>
            <a:r>
              <a:rPr lang="en"/>
              <a:t> 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075" y="993178"/>
            <a:ext cx="3834525" cy="383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6"/>
          <p:cNvCxnSpPr/>
          <p:nvPr/>
        </p:nvCxnSpPr>
        <p:spPr>
          <a:xfrm>
            <a:off x="5041000" y="1383100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200" y="972128"/>
            <a:ext cx="3748000" cy="37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type="title"/>
          </p:nvPr>
        </p:nvSpPr>
        <p:spPr>
          <a:xfrm>
            <a:off x="339212" y="205978"/>
            <a:ext cx="8499900" cy="63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Arduino: Pins and Ports: Barrel Jack</a:t>
            </a:r>
            <a:endParaRPr sz="3000"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39200" y="1200150"/>
            <a:ext cx="4290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barrel Jack is used to connect the Arduino to a power source, such as a 9v battery. 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Like how a laptop is plugged in. </a:t>
            </a:r>
            <a:endParaRPr/>
          </a:p>
        </p:txBody>
      </p:sp>
      <p:cxnSp>
        <p:nvCxnSpPr>
          <p:cNvPr id="147" name="Google Shape;147;p27"/>
          <p:cNvCxnSpPr/>
          <p:nvPr/>
        </p:nvCxnSpPr>
        <p:spPr>
          <a:xfrm>
            <a:off x="5190650" y="2819100"/>
            <a:ext cx="216300" cy="60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000000"/>
      </a:dk1>
      <a:lt1>
        <a:srgbClr val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